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" roundtripDataSignature="AMtx7miEXDWH0CgMxZzLUZXU6PR+gdqo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EE01896-B075-4397-B8BD-7FF97167749A}">
  <a:tblStyle styleId="{DEE01896-B075-4397-B8BD-7FF97167749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8ea0e2ec2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2e8ea0e2ec2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g2e8ea0e2ec2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6" name="Google Shape;136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eb07f32db7_1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eb07f32db7_1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4" name="Google Shape;144;g2eb07f32db7_1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8df693d8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e8df693d8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2" name="Google Shape;152;g2e8df693d8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8df693d8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e8df693d8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2" name="Google Shape;162;g2e8df693d8a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/>
          <p:nvPr>
            <p:ph type="ctrTitle"/>
          </p:nvPr>
        </p:nvSpPr>
        <p:spPr>
          <a:xfrm>
            <a:off x="1524000" y="2671762"/>
            <a:ext cx="9144000" cy="1604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6000"/>
              <a:buFont typeface="Calibri"/>
              <a:buNone/>
              <a:defRPr b="1" sz="6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" type="subTitle"/>
          </p:nvPr>
        </p:nvSpPr>
        <p:spPr>
          <a:xfrm>
            <a:off x="1524000" y="44196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b="1" sz="2400">
                <a:solidFill>
                  <a:srgbClr val="7F7F7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1" type="ftr"/>
          </p:nvPr>
        </p:nvSpPr>
        <p:spPr>
          <a:xfrm>
            <a:off x="8204200" y="6356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9"/>
          <p:cNvSpPr txBox="1"/>
          <p:nvPr/>
        </p:nvSpPr>
        <p:spPr>
          <a:xfrm>
            <a:off x="2620431" y="1152238"/>
            <a:ext cx="756073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8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Cognitive edge-cloud with serverless computing</a:t>
            </a:r>
            <a:endParaRPr b="1" sz="2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Google Shape;26;p9"/>
          <p:cNvCxnSpPr/>
          <p:nvPr/>
        </p:nvCxnSpPr>
        <p:spPr>
          <a:xfrm>
            <a:off x="3928533" y="1905000"/>
            <a:ext cx="4809067" cy="0"/>
          </a:xfrm>
          <a:prstGeom prst="straightConnector1">
            <a:avLst/>
          </a:prstGeom>
          <a:noFill/>
          <a:ln cap="flat" cmpd="sng" w="38100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1" type="ftr"/>
          </p:nvPr>
        </p:nvSpPr>
        <p:spPr>
          <a:xfrm>
            <a:off x="8204200" y="6356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5" name="Google Shape;3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1966" y="1472318"/>
            <a:ext cx="4466997" cy="359138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1"/>
          <p:cNvSpPr txBox="1"/>
          <p:nvPr/>
        </p:nvSpPr>
        <p:spPr>
          <a:xfrm>
            <a:off x="4262253" y="660155"/>
            <a:ext cx="256414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2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CONSORTIUM</a:t>
            </a:r>
            <a:endParaRPr/>
          </a:p>
        </p:txBody>
      </p:sp>
      <p:sp>
        <p:nvSpPr>
          <p:cNvPr id="37" name="Google Shape;37;p11"/>
          <p:cNvSpPr txBox="1"/>
          <p:nvPr/>
        </p:nvSpPr>
        <p:spPr>
          <a:xfrm>
            <a:off x="9507230" y="4247048"/>
            <a:ext cx="19770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edgeless-project.eu </a:t>
            </a:r>
            <a:endParaRPr b="0" sz="16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1"/>
          <p:cNvSpPr txBox="1"/>
          <p:nvPr/>
        </p:nvSpPr>
        <p:spPr>
          <a:xfrm>
            <a:off x="9507230" y="4697696"/>
            <a:ext cx="17780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@EdgelessP </a:t>
            </a:r>
            <a:endParaRPr b="0" i="0" sz="16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1"/>
          <p:cNvSpPr txBox="1"/>
          <p:nvPr/>
        </p:nvSpPr>
        <p:spPr>
          <a:xfrm>
            <a:off x="9507230" y="5141188"/>
            <a:ext cx="237472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company/edgeless-project</a:t>
            </a:r>
            <a:endParaRPr b="0" sz="16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1"/>
          <p:cNvSpPr txBox="1"/>
          <p:nvPr/>
        </p:nvSpPr>
        <p:spPr>
          <a:xfrm>
            <a:off x="9507231" y="5599701"/>
            <a:ext cx="177800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@edgelessproject</a:t>
            </a:r>
            <a:endParaRPr b="0" sz="16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4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8071" y="4248951"/>
            <a:ext cx="338555" cy="338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42" name="Google Shape;4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8072" y="5141187"/>
            <a:ext cx="338556" cy="33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58960" y="5590106"/>
            <a:ext cx="338556" cy="37454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/>
          <p:nvPr/>
        </p:nvSpPr>
        <p:spPr>
          <a:xfrm>
            <a:off x="9507230" y="3599923"/>
            <a:ext cx="18528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sng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FOLLOW US</a:t>
            </a:r>
            <a:endParaRPr/>
          </a:p>
        </p:txBody>
      </p:sp>
      <p:pic>
        <p:nvPicPr>
          <p:cNvPr id="45" name="Google Shape;4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59668" y="1627546"/>
            <a:ext cx="4169311" cy="330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38030" y="4641024"/>
            <a:ext cx="578635" cy="42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" name="Google Shape;5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1" type="ftr"/>
          </p:nvPr>
        </p:nvSpPr>
        <p:spPr>
          <a:xfrm>
            <a:off x="8204200" y="6356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8204200" y="6356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1" type="ftr"/>
          </p:nvPr>
        </p:nvSpPr>
        <p:spPr>
          <a:xfrm>
            <a:off x="8204200" y="6356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" name="Google Shape;7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8204200" y="6356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1" type="ftr"/>
          </p:nvPr>
        </p:nvSpPr>
        <p:spPr>
          <a:xfrm>
            <a:off x="8204200" y="6356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1" type="ftr"/>
          </p:nvPr>
        </p:nvSpPr>
        <p:spPr>
          <a:xfrm>
            <a:off x="8204200" y="6356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8"/>
          <p:cNvPicPr preferRelativeResize="0"/>
          <p:nvPr/>
        </p:nvPicPr>
        <p:blipFill rotWithShape="1">
          <a:blip r:embed="rId1">
            <a:alphaModFix amt="50000"/>
          </a:blip>
          <a:srcRect b="0" l="0" r="0" t="0"/>
          <a:stretch/>
        </p:blipFill>
        <p:spPr>
          <a:xfrm rot="-1111642">
            <a:off x="9972126" y="181994"/>
            <a:ext cx="2368904" cy="192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6003" y="6356350"/>
            <a:ext cx="544790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8"/>
          <p:cNvSpPr txBox="1"/>
          <p:nvPr/>
        </p:nvSpPr>
        <p:spPr>
          <a:xfrm>
            <a:off x="1848334" y="6477354"/>
            <a:ext cx="9505466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43409E"/>
                </a:solidFill>
                <a:latin typeface="Alice"/>
                <a:ea typeface="Alice"/>
                <a:cs typeface="Alice"/>
                <a:sym typeface="Alice"/>
              </a:rPr>
              <a:t>This project has received funding from the European Union’s Horizon Europe research and innovation programme under the Grant Agreement No 101092950.</a:t>
            </a:r>
            <a:endParaRPr/>
          </a:p>
        </p:txBody>
      </p:sp>
      <p:sp>
        <p:nvSpPr>
          <p:cNvPr id="16" name="Google Shape;1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8"/>
          <p:cNvSpPr txBox="1"/>
          <p:nvPr>
            <p:ph idx="11" type="ftr"/>
          </p:nvPr>
        </p:nvSpPr>
        <p:spPr>
          <a:xfrm>
            <a:off x="8204200" y="6356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" name="Google Shape;1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92" y="64732"/>
            <a:ext cx="1316153" cy="8221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1524000" y="2671762"/>
            <a:ext cx="9144000" cy="1604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Calibri"/>
              <a:buNone/>
            </a:pPr>
            <a:r>
              <a:rPr lang="en-GB"/>
              <a:t>T5.2 Use case#1: Smart city analytics</a:t>
            </a:r>
            <a:endParaRPr/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1524000" y="44196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GB"/>
              <a:t>Hélio Simeão (UBI)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92" name="Google Shape;9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6/19/2024</a:t>
            </a:r>
            <a:endParaRPr/>
          </a:p>
        </p:txBody>
      </p:sp>
      <p:sp>
        <p:nvSpPr>
          <p:cNvPr id="93" name="Google Shape;93;p1"/>
          <p:cNvSpPr txBox="1"/>
          <p:nvPr>
            <p:ph idx="11" type="ftr"/>
          </p:nvPr>
        </p:nvSpPr>
        <p:spPr>
          <a:xfrm>
            <a:off x="8204200" y="6356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6/19/2024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200"/>
              <a:buFont typeface="Calibri"/>
              <a:buNone/>
            </a:pPr>
            <a:r>
              <a:rPr lang="en-GB"/>
              <a:t>Overview of Task T5.2 Smart City UC</a:t>
            </a:r>
            <a:endParaRPr/>
          </a:p>
        </p:txBody>
      </p:sp>
      <p:sp>
        <p:nvSpPr>
          <p:cNvPr id="100" name="Google Shape;100;p2"/>
          <p:cNvSpPr txBox="1"/>
          <p:nvPr>
            <p:ph idx="1" type="body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Task leader: UBI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Timing: M10 (Oct’23) - M36 (Dec’25)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Related deliverables and due dates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</a:pPr>
            <a:r>
              <a:t/>
            </a:r>
            <a:endParaRPr sz="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Efforts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1" name="Google Shape;101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6/19/2024</a:t>
            </a:r>
            <a:endParaRPr/>
          </a:p>
        </p:txBody>
      </p:sp>
      <p:sp>
        <p:nvSpPr>
          <p:cNvPr id="102" name="Google Shape;102;p2"/>
          <p:cNvSpPr txBox="1"/>
          <p:nvPr>
            <p:ph idx="11" type="ftr"/>
          </p:nvPr>
        </p:nvSpPr>
        <p:spPr>
          <a:xfrm>
            <a:off x="8204200" y="63563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104" name="Google Shape;104;p2"/>
          <p:cNvGraphicFramePr/>
          <p:nvPr/>
        </p:nvGraphicFramePr>
        <p:xfrm>
          <a:off x="838200" y="3016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{DEE01896-B075-4397-B8BD-7FF97167749A}</a:tableStyleId>
              </a:tblPr>
              <a:tblGrid>
                <a:gridCol w="605950"/>
                <a:gridCol w="4645300"/>
                <a:gridCol w="2113400"/>
                <a:gridCol w="820375"/>
                <a:gridCol w="1305125"/>
                <a:gridCol w="1025450"/>
              </a:tblGrid>
              <a:tr h="310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D#</a:t>
                      </a:r>
                      <a:endParaRPr sz="16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7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Deliverable Title</a:t>
                      </a:r>
                      <a:endParaRPr sz="16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7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Lead beneficiary</a:t>
                      </a:r>
                      <a:endParaRPr sz="16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7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 sz="16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7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Level</a:t>
                      </a:r>
                      <a:endParaRPr sz="16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7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Due date</a:t>
                      </a:r>
                      <a:endParaRPr sz="16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7E6"/>
                    </a:solidFill>
                  </a:tcPr>
                </a:tc>
              </a:tr>
              <a:tr h="47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D5.1</a:t>
                      </a:r>
                      <a:endParaRPr sz="16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 case definition and initial platform integration </a:t>
                      </a:r>
                      <a:endParaRPr sz="16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UBI</a:t>
                      </a:r>
                      <a:endParaRPr sz="16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DEM</a:t>
                      </a:r>
                      <a:endParaRPr sz="16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</a:t>
                      </a:r>
                      <a:endParaRPr sz="16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M15</a:t>
                      </a:r>
                      <a:endParaRPr sz="16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(Mar’24)</a:t>
                      </a:r>
                      <a:endParaRPr sz="12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535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D5.2</a:t>
                      </a:r>
                      <a:endParaRPr sz="16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7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Refined platform integration and experiment results </a:t>
                      </a:r>
                      <a:endParaRPr sz="16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7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UBI</a:t>
                      </a:r>
                      <a:endParaRPr sz="16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7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DEM</a:t>
                      </a:r>
                      <a:endParaRPr sz="16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7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</a:t>
                      </a:r>
                      <a:endParaRPr sz="16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7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M22</a:t>
                      </a:r>
                      <a:endParaRPr sz="16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(Oct’24)</a:t>
                      </a:r>
                      <a:endParaRPr sz="12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7E6"/>
                    </a:solidFill>
                  </a:tcPr>
                </a:tc>
              </a:tr>
              <a:tr h="47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D5.3</a:t>
                      </a:r>
                      <a:endParaRPr sz="16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platform integration and experiment results </a:t>
                      </a:r>
                      <a:endParaRPr sz="16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UBI</a:t>
                      </a:r>
                      <a:endParaRPr sz="16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DEM</a:t>
                      </a:r>
                      <a:endParaRPr sz="16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</a:t>
                      </a:r>
                      <a:endParaRPr sz="16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M36</a:t>
                      </a:r>
                      <a:endParaRPr sz="16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(Dec’25)</a:t>
                      </a:r>
                      <a:endParaRPr sz="1200" u="none" cap="none" strike="noStrike"/>
                    </a:p>
                  </a:txBody>
                  <a:tcPr marT="46600" marB="46600" marR="93225" marL="93225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CA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5" name="Google Shape;105;p2"/>
          <p:cNvGraphicFramePr/>
          <p:nvPr/>
        </p:nvGraphicFramePr>
        <p:xfrm>
          <a:off x="838199" y="547268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{DEE01896-B075-4397-B8BD-7FF97167749A}</a:tableStyleId>
              </a:tblPr>
              <a:tblGrid>
                <a:gridCol w="633350"/>
                <a:gridCol w="754450"/>
                <a:gridCol w="754450"/>
                <a:gridCol w="655475"/>
                <a:gridCol w="790575"/>
                <a:gridCol w="817300"/>
                <a:gridCol w="754450"/>
                <a:gridCol w="828950"/>
              </a:tblGrid>
              <a:tr h="363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Task</a:t>
                      </a:r>
                      <a:endParaRPr sz="1600" u="none" cap="none" strike="noStrike"/>
                    </a:p>
                  </a:txBody>
                  <a:tcPr marT="46575" marB="46575" marR="93150" marL="93150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7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UBI</a:t>
                      </a:r>
                      <a:endParaRPr sz="1600" u="none" cap="none" strike="noStrike"/>
                    </a:p>
                  </a:txBody>
                  <a:tcPr marT="46575" marB="46575" marR="93150" marL="93150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7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TSI</a:t>
                      </a:r>
                      <a:endParaRPr sz="1600" u="none" cap="none" strike="noStrike"/>
                    </a:p>
                  </a:txBody>
                  <a:tcPr marT="46575" marB="46575" marR="93150" marL="93150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7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CNR</a:t>
                      </a:r>
                      <a:endParaRPr sz="1600" u="none" cap="none" strike="noStrike"/>
                    </a:p>
                  </a:txBody>
                  <a:tcPr marT="46575" marB="46575" marR="93150" marL="93150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7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HPE</a:t>
                      </a:r>
                      <a:endParaRPr sz="1600" u="none" cap="none" strike="noStrike"/>
                    </a:p>
                  </a:txBody>
                  <a:tcPr marT="46575" marB="46575" marR="93150" marL="93150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7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AEGIS</a:t>
                      </a:r>
                      <a:endParaRPr b="1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6575" marB="46575" marR="93150" marL="93150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7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</a:t>
                      </a:r>
                      <a:endParaRPr sz="1600" u="none" cap="none" strike="noStrike"/>
                    </a:p>
                  </a:txBody>
                  <a:tcPr marT="46575" marB="46575" marR="93150" marL="93150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7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sz="1600" u="none" cap="none" strike="noStrike"/>
                    </a:p>
                  </a:txBody>
                  <a:tcPr marT="46575" marB="46575" marR="93150" marL="93150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7E6"/>
                    </a:solidFill>
                  </a:tcPr>
                </a:tc>
              </a:tr>
              <a:tr h="363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T5.2</a:t>
                      </a:r>
                      <a:endParaRPr sz="1600" u="none" cap="none" strike="noStrike"/>
                    </a:p>
                  </a:txBody>
                  <a:tcPr marT="46575" marB="46575" marR="93150" marL="93150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T="46575" marB="46575" marR="93150" marL="93150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600" u="none" cap="none" strike="noStrike"/>
                    </a:p>
                  </a:txBody>
                  <a:tcPr marT="46575" marB="46575" marR="93150" marL="93150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GB" sz="1600" u="none" cap="none" strike="noStrike"/>
                        <a:t>3</a:t>
                      </a:r>
                      <a:endParaRPr sz="1600" u="none" cap="none" strike="noStrike"/>
                    </a:p>
                  </a:txBody>
                  <a:tcPr marT="46575" marB="46575" marR="93150" marL="93150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GB" sz="1600" u="none" cap="none" strike="noStrike"/>
                        <a:t>2</a:t>
                      </a:r>
                      <a:endParaRPr sz="1600" u="none" cap="none" strike="noStrike"/>
                    </a:p>
                  </a:txBody>
                  <a:tcPr marT="46575" marB="46575" marR="93150" marL="93150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600" u="none" cap="none" strike="noStrike"/>
                    </a:p>
                  </a:txBody>
                  <a:tcPr marT="46575" marB="46575" marR="93150" marL="93150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600" u="none" cap="none" strike="noStrike"/>
                    </a:p>
                  </a:txBody>
                  <a:tcPr marT="46575" marB="46575" marR="93150" marL="93150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GB" sz="16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</a:t>
                      </a:r>
                      <a:endParaRPr sz="1600" u="none" cap="none" strike="noStrike"/>
                    </a:p>
                  </a:txBody>
                  <a:tcPr marT="46575" marB="46575" marR="93150" marL="93150">
                    <a:lnL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F140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CA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Calibri"/>
              <a:buNone/>
            </a:pPr>
            <a:r>
              <a:rPr lang="en-GB"/>
              <a:t>T5.2 Smart City UC: Description of the pilot infrastructure</a:t>
            </a:r>
            <a:endParaRPr/>
          </a:p>
        </p:txBody>
      </p:sp>
      <p:sp>
        <p:nvSpPr>
          <p:cNvPr id="112" name="Google Shape;112;p4"/>
          <p:cNvSpPr txBox="1"/>
          <p:nvPr>
            <p:ph idx="1" type="body"/>
          </p:nvPr>
        </p:nvSpPr>
        <p:spPr>
          <a:xfrm>
            <a:off x="6387084" y="3858768"/>
            <a:ext cx="2874264" cy="1582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Smart Lamp Post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Jetson Board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CCTV Camera</a:t>
            </a:r>
            <a:endParaRPr/>
          </a:p>
        </p:txBody>
      </p:sp>
      <p:sp>
        <p:nvSpPr>
          <p:cNvPr id="113" name="Google Shape;113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449" y="1690824"/>
            <a:ext cx="5044150" cy="45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9354" y="1840095"/>
            <a:ext cx="5644446" cy="2018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8ea0e2ec2_0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Calibri"/>
              <a:buNone/>
            </a:pPr>
            <a:r>
              <a:rPr lang="en-GB"/>
              <a:t>T5.2 </a:t>
            </a:r>
            <a:r>
              <a:rPr lang="en-GB"/>
              <a:t>Smart City UC: Overview</a:t>
            </a:r>
            <a:endParaRPr/>
          </a:p>
        </p:txBody>
      </p:sp>
      <p:sp>
        <p:nvSpPr>
          <p:cNvPr id="122" name="Google Shape;122;g2e8ea0e2ec2_0_16"/>
          <p:cNvSpPr txBox="1"/>
          <p:nvPr>
            <p:ph idx="1" type="body"/>
          </p:nvPr>
        </p:nvSpPr>
        <p:spPr>
          <a:xfrm>
            <a:off x="788800" y="1848000"/>
            <a:ext cx="5189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Detection: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YOLO CV model that detects cars, people,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The model will out the counter of each class through Redis and can additionally save the video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23" name="Google Shape;123;g2e8ea0e2ec2_0_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4" name="Google Shape;124;g2e8ea0e2ec2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100" y="2013906"/>
            <a:ext cx="5189700" cy="283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200"/>
              <a:buFont typeface="Calibri"/>
              <a:buNone/>
            </a:pPr>
            <a:r>
              <a:rPr lang="en-GB"/>
              <a:t>T5.2 Smart City UC: Overview</a:t>
            </a:r>
            <a:endParaRPr/>
          </a:p>
        </p:txBody>
      </p:sp>
      <p:sp>
        <p:nvSpPr>
          <p:cNvPr id="131" name="Google Shape;131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2" name="Google Shape;1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475" y="2194987"/>
            <a:ext cx="9553074" cy="36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Calibri"/>
              <a:buNone/>
            </a:pPr>
            <a:r>
              <a:rPr lang="en-GB"/>
              <a:t>T5.2 Smart City UC: Status at M18</a:t>
            </a:r>
            <a:endParaRPr/>
          </a:p>
        </p:txBody>
      </p:sp>
      <p:sp>
        <p:nvSpPr>
          <p:cNvPr id="139" name="Google Shape;139;p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Available Jetson Xavier is not working, acquiring a Jetson Orin to proceed with the UC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Deployment of Edgeless </a:t>
            </a:r>
            <a:r>
              <a:rPr b="1" lang="en-GB"/>
              <a:t>con</a:t>
            </a:r>
            <a:r>
              <a:rPr lang="en-GB"/>
              <a:t>, </a:t>
            </a:r>
            <a:r>
              <a:rPr b="1" lang="en-GB"/>
              <a:t>orc </a:t>
            </a:r>
            <a:r>
              <a:rPr lang="en-GB"/>
              <a:t>and </a:t>
            </a:r>
            <a:r>
              <a:rPr b="1" lang="en-GB"/>
              <a:t>Edgeless </a:t>
            </a:r>
            <a:r>
              <a:rPr b="1" lang="en-GB"/>
              <a:t>node</a:t>
            </a:r>
            <a:r>
              <a:rPr lang="en-GB"/>
              <a:t>.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Use Case workflow is defined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Currently developing the </a:t>
            </a:r>
            <a:r>
              <a:rPr b="1" lang="en-GB"/>
              <a:t>processing function </a:t>
            </a:r>
            <a:r>
              <a:rPr lang="en-GB"/>
              <a:t>and </a:t>
            </a:r>
            <a:r>
              <a:rPr b="1" lang="en-GB"/>
              <a:t>camera resource</a:t>
            </a:r>
            <a:r>
              <a:rPr lang="en-GB"/>
              <a:t> (d</a:t>
            </a:r>
            <a:r>
              <a:rPr lang="en-GB"/>
              <a:t>ebugging</a:t>
            </a:r>
            <a:r>
              <a:rPr lang="en-GB"/>
              <a:t> and troubleshooting in progress with TUB and CNR)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/>
          </a:p>
        </p:txBody>
      </p:sp>
      <p:sp>
        <p:nvSpPr>
          <p:cNvPr id="140" name="Google Shape;140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b07f32db7_15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200"/>
              <a:buFont typeface="Calibri"/>
              <a:buNone/>
            </a:pPr>
            <a:r>
              <a:rPr lang="en-GB"/>
              <a:t>T5.2 Smart City UC: Edgeless workflow</a:t>
            </a:r>
            <a:endParaRPr/>
          </a:p>
        </p:txBody>
      </p:sp>
      <p:sp>
        <p:nvSpPr>
          <p:cNvPr id="147" name="Google Shape;147;g2eb07f32db7_15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8" name="Google Shape;148;g2eb07f32db7_1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423" y="1297024"/>
            <a:ext cx="8757150" cy="50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8df693d8a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Calibri"/>
              <a:buNone/>
            </a:pPr>
            <a:r>
              <a:rPr lang="en-GB"/>
              <a:t>T5.2 SmartCity UC: preliminary testing</a:t>
            </a:r>
            <a:endParaRPr/>
          </a:p>
        </p:txBody>
      </p:sp>
      <p:sp>
        <p:nvSpPr>
          <p:cNvPr id="155" name="Google Shape;155;g2e8df693d8a_0_0"/>
          <p:cNvSpPr txBox="1"/>
          <p:nvPr>
            <p:ph idx="1" type="body"/>
          </p:nvPr>
        </p:nvSpPr>
        <p:spPr>
          <a:xfrm>
            <a:off x="788800" y="1848000"/>
            <a:ext cx="5189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/>
              <a:t>Camera resource: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Developed a code that would post the frames into a URL (currently a localhost) with flask.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Since http-ingress resource handles http commands, we post it to the host link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6" name="Google Shape;156;g2e8df693d8a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7" name="Google Shape;157;g2e8df693d8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6775" y="1034313"/>
            <a:ext cx="3438525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e8df693d8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2613" y="3797826"/>
            <a:ext cx="4886850" cy="24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8df693d8a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Calibri"/>
              <a:buNone/>
            </a:pPr>
            <a:r>
              <a:rPr lang="en-GB"/>
              <a:t>T5.2 </a:t>
            </a:r>
            <a:r>
              <a:rPr lang="en-GB"/>
              <a:t>SmartCity UC - Next Steps (M18-M36)</a:t>
            </a:r>
            <a:endParaRPr/>
          </a:p>
        </p:txBody>
      </p:sp>
      <p:sp>
        <p:nvSpPr>
          <p:cNvPr id="165" name="Google Shape;165;g2e8df693d8a_0_7"/>
          <p:cNvSpPr txBox="1"/>
          <p:nvPr>
            <p:ph idx="1" type="body"/>
          </p:nvPr>
        </p:nvSpPr>
        <p:spPr>
          <a:xfrm>
            <a:off x="788800" y="1848000"/>
            <a:ext cx="9952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4825" lvl="0" marL="540000" rtl="0" algn="l"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GB"/>
              <a:t>Finish the development of the processing function</a:t>
            </a:r>
            <a:endParaRPr/>
          </a:p>
          <a:p>
            <a:pPr indent="-504825" lvl="0" marL="540000" rtl="0" algn="l"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GB"/>
              <a:t>Test the developed workflow in the NVIDIA Orin</a:t>
            </a:r>
            <a:endParaRPr/>
          </a:p>
          <a:p>
            <a:pPr indent="-504825" lvl="0" marL="540000" rtl="0" algn="l"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GB"/>
              <a:t>Integrate with AEGIS App (expose video stream)</a:t>
            </a:r>
            <a:endParaRPr/>
          </a:p>
          <a:p>
            <a:pPr indent="-504825" lvl="0" marL="540000" rtl="0" algn="l"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GB"/>
              <a:t>Test and validate Edgeless at the laboratory setup</a:t>
            </a:r>
            <a:endParaRPr/>
          </a:p>
          <a:p>
            <a:pPr indent="-504825" lvl="0" marL="540000" rtl="0" algn="l"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GB"/>
              <a:t>Deployment at the UC location</a:t>
            </a:r>
            <a:endParaRPr/>
          </a:p>
          <a:p>
            <a:pPr indent="-504825" lvl="0" marL="540000" rtl="0" algn="l"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GB"/>
              <a:t>Test and validate Edgeless at UC location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6" name="Google Shape;166;g2e8df693d8a_0_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2023-02-03T18:28:33Z</dcterms:created>
  <dc:creator>Jihane Najar</dc:creator>
</cp:coreProperties>
</file>